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72" r:id="rId1"/>
  </p:sldMasterIdLst>
  <p:notesMasterIdLst>
    <p:notesMasterId r:id="rId7"/>
  </p:notesMasterIdLst>
  <p:handoutMasterIdLst>
    <p:handoutMasterId r:id="rId8"/>
  </p:handoutMasterIdLst>
  <p:sldIdLst>
    <p:sldId id="257" r:id="rId2"/>
    <p:sldId id="266" r:id="rId3"/>
    <p:sldId id="268" r:id="rId4"/>
    <p:sldId id="264" r:id="rId5"/>
    <p:sldId id="269" r:id="rId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6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528" y="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43CF7DA-7F8C-2E42-872B-3CFBD044CBA5}" type="datetime1">
              <a:rPr lang="en-US"/>
              <a:pPr>
                <a:defRPr/>
              </a:pPr>
              <a:t>13/03/2015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5A8111-00F7-8C42-B90B-F03662B7A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73647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921443FC-DFAA-014E-83B9-5AC31D90069B}" type="datetime1">
              <a:rPr lang="en-US"/>
              <a:pPr>
                <a:defRPr/>
              </a:pPr>
              <a:t>13/03/2015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pPr>
              <a:defRPr/>
            </a:pPr>
            <a:fld id="{C472637F-3A83-B34B-8236-C902373CC1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93533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7248525" y="6161088"/>
            <a:ext cx="1054100" cy="266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73538"/>
            <a:ext cx="8229600" cy="683847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266462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 b="0">
                <a:solidFill>
                  <a:schemeClr val="tx1"/>
                </a:solidFill>
                <a:latin typeface="+mj-lt"/>
                <a:cs typeface="Times New Roman (Body)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 smtClean="0"/>
              <a:t>Click to edit Master subtitle style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P-</a:t>
            </a:r>
            <a:fld id="{B1A3B8EB-C912-A444-A388-ADD8594AFF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30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2977"/>
          </a:xfrm>
        </p:spPr>
        <p:txBody>
          <a:bodyPr/>
          <a:lstStyle>
            <a:lvl1pPr>
              <a:defRPr sz="3200"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2538"/>
            <a:ext cx="8229600" cy="4963625"/>
          </a:xfrm>
        </p:spPr>
        <p:txBody>
          <a:bodyPr/>
          <a:lstStyle>
            <a:lvl1pPr>
              <a:defRPr sz="2800" b="1">
                <a:latin typeface="+mj-lt"/>
              </a:defRPr>
            </a:lvl1pPr>
            <a:lvl2pPr>
              <a:defRPr sz="2400">
                <a:latin typeface="+mj-lt"/>
              </a:defRPr>
            </a:lvl2pPr>
            <a:lvl3pPr>
              <a:defRPr sz="2000">
                <a:latin typeface="+mj-lt"/>
              </a:defRPr>
            </a:lvl3pPr>
            <a:lvl4pPr>
              <a:defRPr sz="1800">
                <a:latin typeface="+mn-lt"/>
              </a:defRPr>
            </a:lvl4pPr>
            <a:lvl5pPr>
              <a:defRPr sz="1600">
                <a:latin typeface="+mn-lt"/>
              </a:defRPr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7153275" y="6151563"/>
            <a:ext cx="1533525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P-</a:t>
            </a:r>
            <a:fld id="{E9BFD479-BA52-CD49-8C13-9EEE16D58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787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3692"/>
            <a:ext cx="4038600" cy="50124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13692"/>
            <a:ext cx="4038600" cy="50124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648450" y="6151563"/>
            <a:ext cx="2038350" cy="215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P-</a:t>
            </a:r>
            <a:fld id="{0EFAF6C1-5A3E-7749-8E9D-A86672882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585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P-</a:t>
            </a:r>
            <a:fld id="{A2B1D163-55D1-1E48-BD55-E27BD39768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152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P-</a:t>
            </a:r>
            <a:fld id="{DBF38E7F-7B98-9547-9B01-A2B69D124C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84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673100"/>
          </a:xfrm>
          <a:prstGeom prst="rect">
            <a:avLst/>
          </a:prstGeom>
          <a:solidFill>
            <a:srgbClr val="6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19213"/>
            <a:ext cx="8229600" cy="480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58063" y="6151563"/>
            <a:ext cx="1328737" cy="2159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r>
              <a:rPr lang="en-US"/>
              <a:t>P-</a:t>
            </a:r>
            <a:fld id="{A54F628B-9F7D-394C-AE2C-B9C160F4B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9" name="Rectangle 10"/>
          <p:cNvSpPr>
            <a:spLocks noChangeArrowheads="1"/>
          </p:cNvSpPr>
          <p:nvPr userDrawn="1"/>
        </p:nvSpPr>
        <p:spPr bwMode="auto">
          <a:xfrm>
            <a:off x="2590800" y="6159500"/>
            <a:ext cx="3962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800" dirty="0"/>
              <a:t>Building and Solving </a:t>
            </a:r>
            <a:r>
              <a:rPr lang="en-US" sz="800" dirty="0" smtClean="0"/>
              <a:t>Complex Equations</a:t>
            </a:r>
            <a:endParaRPr lang="en-US" sz="800" dirty="0"/>
          </a:p>
        </p:txBody>
      </p:sp>
      <p:sp>
        <p:nvSpPr>
          <p:cNvPr id="1030" name="Rectangle 11"/>
          <p:cNvSpPr>
            <a:spLocks noChangeArrowheads="1"/>
          </p:cNvSpPr>
          <p:nvPr userDrawn="1"/>
        </p:nvSpPr>
        <p:spPr bwMode="auto">
          <a:xfrm>
            <a:off x="457200" y="6159500"/>
            <a:ext cx="145732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800" dirty="0"/>
              <a:t>Projector </a:t>
            </a:r>
            <a:r>
              <a:rPr lang="en-US" sz="800" dirty="0" smtClean="0"/>
              <a:t>resources</a:t>
            </a:r>
            <a:endParaRPr lang="en-US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5" r:id="rId1"/>
    <p:sldLayoutId id="2147484016" r:id="rId2"/>
    <p:sldLayoutId id="2147484017" r:id="rId3"/>
    <p:sldLayoutId id="2147484013" r:id="rId4"/>
    <p:sldLayoutId id="2147484014" r:id="rId5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bg1"/>
          </a:solidFill>
          <a:latin typeface="Rockwell"/>
          <a:ea typeface="ＭＳ Ｐゴシック" charset="-128"/>
          <a:cs typeface="Rockwell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Rockwell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Rockwell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Rockwell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Rockwell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b="1" kern="1200">
          <a:solidFill>
            <a:srgbClr val="6C0000"/>
          </a:solidFill>
          <a:latin typeface="+mj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j-lt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j-lt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ctrTitle"/>
          </p:nvPr>
        </p:nvSpPr>
        <p:spPr>
          <a:xfrm>
            <a:off x="457200" y="273050"/>
            <a:ext cx="8229600" cy="68421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100" dirty="0">
                <a:latin typeface="Rockwell" charset="0"/>
                <a:ea typeface="ＭＳ Ｐゴシック" charset="0"/>
              </a:rPr>
              <a:t>Building and Solving </a:t>
            </a:r>
            <a:r>
              <a:rPr lang="en-US" sz="3100" dirty="0" smtClean="0">
                <a:latin typeface="Rockwell" charset="0"/>
                <a:ea typeface="ＭＳ Ｐゴシック" charset="0"/>
              </a:rPr>
              <a:t>Complex Equations</a:t>
            </a:r>
            <a:endParaRPr lang="en-US" sz="3100" dirty="0">
              <a:latin typeface="Rockwell" charset="0"/>
              <a:ea typeface="ＭＳ Ｐゴシック" charset="0"/>
            </a:endParaRPr>
          </a:p>
        </p:txBody>
      </p:sp>
      <p:sp>
        <p:nvSpPr>
          <p:cNvPr id="9218" name="Subtitle 2"/>
          <p:cNvSpPr>
            <a:spLocks noGrp="1"/>
          </p:cNvSpPr>
          <p:nvPr>
            <p:ph type="subTitle" idx="1"/>
          </p:nvPr>
        </p:nvSpPr>
        <p:spPr>
          <a:xfrm>
            <a:off x="1371600" y="2266950"/>
            <a:ext cx="6400800" cy="1752600"/>
          </a:xfrm>
        </p:spPr>
        <p:txBody>
          <a:bodyPr/>
          <a:lstStyle/>
          <a:p>
            <a:pPr eaLnBrk="1" hangingPunct="1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Projector Resources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Building</a:t>
            </a:r>
            <a:r>
              <a:rPr lang="en-US" dirty="0" smtClean="0">
                <a:latin typeface="Rockwell" charset="0"/>
                <a:ea typeface="ＭＳ Ｐゴシック" charset="0"/>
              </a:rPr>
              <a:t> and </a:t>
            </a:r>
            <a:r>
              <a:rPr lang="en-US" dirty="0">
                <a:latin typeface="Rockwell" charset="0"/>
                <a:ea typeface="ＭＳ Ｐゴシック" charset="0"/>
              </a:rPr>
              <a:t>Checking </a:t>
            </a:r>
            <a:r>
              <a:rPr lang="en-US" dirty="0" smtClean="0">
                <a:latin typeface="Rockwell" charset="0"/>
                <a:ea typeface="ＭＳ Ｐゴシック" charset="0"/>
              </a:rPr>
              <a:t>an Equation </a:t>
            </a:r>
            <a:endParaRPr lang="en-US" dirty="0">
              <a:latin typeface="Rockwell" charset="0"/>
              <a:ea typeface="ＭＳ Ｐゴシック" charset="0"/>
            </a:endParaRPr>
          </a:p>
        </p:txBody>
      </p:sp>
      <p:sp>
        <p:nvSpPr>
          <p:cNvPr id="10242" name="Slide Number Placeholder 2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>
                <a:solidFill>
                  <a:srgbClr val="898989"/>
                </a:solidFill>
              </a:rPr>
              <a:t>P-</a:t>
            </a:r>
            <a:fld id="{BFC71BCE-4FF8-FD40-B516-10C7F24EAD2A}" type="slidenum">
              <a:rPr lang="en-US" sz="800">
                <a:solidFill>
                  <a:srgbClr val="898989"/>
                </a:solidFill>
              </a:rPr>
              <a:pPr eaLnBrk="1" hangingPunct="1"/>
              <a:t>1</a:t>
            </a:fld>
            <a:endParaRPr lang="en-US" sz="800">
              <a:solidFill>
                <a:srgbClr val="898989"/>
              </a:solidFill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506413" y="1303338"/>
            <a:ext cx="8228012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2400"/>
              </a:spcAft>
              <a:buClr>
                <a:schemeClr val="tx2"/>
              </a:buClr>
              <a:buFont typeface="+mj-lt"/>
              <a:buAutoNum type="arabicPeriod"/>
            </a:pPr>
            <a:r>
              <a:rPr lang="en-US" dirty="0"/>
              <a:t>Make up your own value for </a:t>
            </a:r>
            <a:r>
              <a:rPr lang="en-US" i="1" dirty="0" smtClean="0">
                <a:latin typeface="Times New Roman" charset="0"/>
              </a:rPr>
              <a:t>x</a:t>
            </a:r>
            <a:r>
              <a:rPr lang="en-US" dirty="0"/>
              <a:t>.</a:t>
            </a:r>
            <a:endParaRPr lang="en-US" dirty="0" smtClean="0"/>
          </a:p>
          <a:p>
            <a:pPr marL="457200" indent="-457200">
              <a:spcBef>
                <a:spcPts val="600"/>
              </a:spcBef>
              <a:spcAft>
                <a:spcPts val="2400"/>
              </a:spcAft>
              <a:buClr>
                <a:schemeClr val="tx2"/>
              </a:buClr>
              <a:buFont typeface="+mj-lt"/>
              <a:buAutoNum type="arabicPeriod"/>
            </a:pPr>
            <a:r>
              <a:rPr lang="en-US" dirty="0" smtClean="0"/>
              <a:t>Build an </a:t>
            </a:r>
            <a:r>
              <a:rPr lang="en-US" dirty="0" smtClean="0"/>
              <a:t>equation. </a:t>
            </a:r>
            <a:r>
              <a:rPr lang="en-US" dirty="0"/>
              <a:t>U</a:t>
            </a:r>
            <a:r>
              <a:rPr lang="en-US" dirty="0" smtClean="0"/>
              <a:t>se </a:t>
            </a:r>
            <a:r>
              <a:rPr lang="en-US" dirty="0"/>
              <a:t>each of the four operations +, −, </a:t>
            </a:r>
            <a:r>
              <a:rPr lang="en-US" dirty="0">
                <a:sym typeface="Symbol" charset="0"/>
              </a:rPr>
              <a:t></a:t>
            </a:r>
            <a:r>
              <a:rPr lang="en-US" dirty="0"/>
              <a:t>, and </a:t>
            </a:r>
            <a:r>
              <a:rPr lang="en-US" dirty="0" smtClean="0">
                <a:sym typeface="Symbol" charset="0"/>
              </a:rPr>
              <a:t>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smtClean="0"/>
              <a:t>different </a:t>
            </a:r>
            <a:r>
              <a:rPr lang="en-US" dirty="0"/>
              <a:t>integers</a:t>
            </a:r>
            <a:r>
              <a:rPr lang="en-US" dirty="0" smtClean="0"/>
              <a:t>. </a:t>
            </a:r>
            <a:endParaRPr lang="en-US" dirty="0"/>
          </a:p>
          <a:p>
            <a:pPr marL="457200" indent="-457200">
              <a:spcBef>
                <a:spcPts val="600"/>
              </a:spcBef>
              <a:spcAft>
                <a:spcPts val="2400"/>
              </a:spcAft>
              <a:buClr>
                <a:schemeClr val="tx2"/>
              </a:buClr>
              <a:buFont typeface="+mj-lt"/>
              <a:buAutoNum type="arabicPeriod"/>
            </a:pPr>
            <a:r>
              <a:rPr lang="en-US" dirty="0"/>
              <a:t>Make sure </a:t>
            </a:r>
            <a:r>
              <a:rPr lang="en-US" i="1" dirty="0">
                <a:latin typeface="Times New Roman" charset="0"/>
              </a:rPr>
              <a:t>x</a:t>
            </a:r>
            <a:r>
              <a:rPr lang="en-US" dirty="0"/>
              <a:t> appears on both sides of the </a:t>
            </a:r>
            <a:r>
              <a:rPr lang="en-US" dirty="0" smtClean="0"/>
              <a:t>final equation</a:t>
            </a:r>
            <a:r>
              <a:rPr lang="en-US" dirty="0"/>
              <a:t>.</a:t>
            </a:r>
          </a:p>
          <a:p>
            <a:pPr marL="457200" indent="-457200">
              <a:spcBef>
                <a:spcPts val="600"/>
              </a:spcBef>
              <a:spcAft>
                <a:spcPts val="2400"/>
              </a:spcAft>
              <a:buClr>
                <a:schemeClr val="tx2"/>
              </a:buClr>
              <a:buFont typeface="+mj-lt"/>
              <a:buAutoNum type="arabicPeriod"/>
            </a:pPr>
            <a:r>
              <a:rPr lang="en-US" dirty="0"/>
              <a:t>Use substitution to check that </a:t>
            </a:r>
            <a:r>
              <a:rPr lang="en-US" dirty="0" smtClean="0"/>
              <a:t>your </a:t>
            </a:r>
            <a:r>
              <a:rPr lang="en-US" dirty="0"/>
              <a:t>equation works</a:t>
            </a:r>
            <a:r>
              <a:rPr lang="en-US" dirty="0" smtClean="0"/>
              <a:t>.</a:t>
            </a:r>
          </a:p>
          <a:p>
            <a:pPr marL="457200" indent="-457200">
              <a:spcBef>
                <a:spcPts val="600"/>
              </a:spcBef>
              <a:spcAft>
                <a:spcPts val="2400"/>
              </a:spcAft>
              <a:buClr>
                <a:schemeClr val="tx2"/>
              </a:buClr>
              <a:buFont typeface="+mj-lt"/>
              <a:buAutoNum type="arabicPeriod"/>
            </a:pPr>
            <a:r>
              <a:rPr lang="en-US" dirty="0" smtClean="0"/>
              <a:t>Now make up a second equation.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/>
          <p:nvPr/>
        </p:nvPicPr>
        <p:blipFill rotWithShape="1">
          <a:blip r:embed="rId2"/>
          <a:srcRect l="14959" t="25762" r="64764" b="34626"/>
          <a:stretch/>
        </p:blipFill>
        <p:spPr bwMode="auto">
          <a:xfrm>
            <a:off x="390523" y="1206501"/>
            <a:ext cx="6022975" cy="49450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Sheet: Solving Equations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P-</a:t>
            </a:r>
            <a:fld id="{DBF38E7F-7B98-9547-9B01-A2B69D124CE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Left Arrow 4"/>
          <p:cNvSpPr/>
          <p:nvPr/>
        </p:nvSpPr>
        <p:spPr>
          <a:xfrm>
            <a:off x="3203575" y="1381125"/>
            <a:ext cx="3295650" cy="565150"/>
          </a:xfrm>
          <a:prstGeom prst="lef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Left Arrow 6"/>
          <p:cNvSpPr/>
          <p:nvPr/>
        </p:nvSpPr>
        <p:spPr>
          <a:xfrm>
            <a:off x="2981325" y="2070100"/>
            <a:ext cx="3517900" cy="565150"/>
          </a:xfrm>
          <a:prstGeom prst="lef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642100" y="1428750"/>
            <a:ext cx="222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Write finished </a:t>
            </a:r>
            <a:r>
              <a:rPr lang="en-US" sz="1800" smtClean="0"/>
              <a:t>equation </a:t>
            </a:r>
            <a:r>
              <a:rPr lang="en-US" sz="1800" smtClean="0"/>
              <a:t>here.</a:t>
            </a:r>
            <a:endParaRPr lang="en-US" sz="1800" dirty="0"/>
          </a:p>
        </p:txBody>
      </p:sp>
      <p:sp>
        <p:nvSpPr>
          <p:cNvPr id="9" name="TextBox 8"/>
          <p:cNvSpPr txBox="1"/>
          <p:nvPr/>
        </p:nvSpPr>
        <p:spPr>
          <a:xfrm>
            <a:off x="6672263" y="2224947"/>
            <a:ext cx="2222500" cy="2862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Write operations need to solve it here, in any order. </a:t>
            </a:r>
          </a:p>
          <a:p>
            <a:endParaRPr lang="en-US" sz="1800" dirty="0"/>
          </a:p>
          <a:p>
            <a:pPr eaLnBrk="1" hangingPunct="1"/>
            <a:r>
              <a:rPr lang="en-US" sz="1800" dirty="0">
                <a:solidFill>
                  <a:srgbClr val="000000"/>
                </a:solidFill>
              </a:rPr>
              <a:t>For example, if you added </a:t>
            </a:r>
            <a:r>
              <a:rPr lang="en-US" sz="1800" dirty="0" smtClean="0">
                <a:solidFill>
                  <a:srgbClr val="000000"/>
                </a:solidFill>
              </a:rPr>
              <a:t>2</a:t>
            </a:r>
            <a:r>
              <a:rPr lang="en-US" sz="1800" i="1" dirty="0" smtClean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x</a:t>
            </a:r>
            <a:r>
              <a:rPr lang="en-US" sz="1800" dirty="0" smtClean="0">
                <a:solidFill>
                  <a:srgbClr val="000000"/>
                </a:solidFill>
              </a:rPr>
              <a:t> </a:t>
            </a:r>
            <a:r>
              <a:rPr lang="en-US" sz="1800" dirty="0">
                <a:solidFill>
                  <a:srgbClr val="000000"/>
                </a:solidFill>
              </a:rPr>
              <a:t>to both </a:t>
            </a:r>
            <a:r>
              <a:rPr lang="en-US" sz="1800" dirty="0" smtClean="0">
                <a:solidFill>
                  <a:srgbClr val="000000"/>
                </a:solidFill>
              </a:rPr>
              <a:t>sides, write </a:t>
            </a:r>
            <a:r>
              <a:rPr lang="en-US" sz="1800" dirty="0">
                <a:solidFill>
                  <a:srgbClr val="000000"/>
                </a:solidFill>
              </a:rPr>
              <a:t>-</a:t>
            </a:r>
            <a:r>
              <a:rPr lang="en-US" sz="1800" dirty="0" smtClean="0">
                <a:solidFill>
                  <a:srgbClr val="000000"/>
                </a:solidFill>
              </a:rPr>
              <a:t>2</a:t>
            </a:r>
            <a:r>
              <a:rPr lang="en-US" sz="1800" i="1" dirty="0" smtClean="0">
                <a:solidFill>
                  <a:srgbClr val="000000"/>
                </a:solidFill>
                <a:latin typeface="Times New Roman" charset="0"/>
                <a:cs typeface="Times New Roman" charset="0"/>
              </a:rPr>
              <a:t>x.</a:t>
            </a:r>
            <a:endParaRPr lang="en-US" sz="1800" dirty="0">
              <a:solidFill>
                <a:srgbClr val="000000"/>
              </a:solidFill>
            </a:endParaRPr>
          </a:p>
          <a:p>
            <a:pPr eaLnBrk="1" hangingPunct="1"/>
            <a:r>
              <a:rPr lang="en-US" sz="1800" dirty="0" smtClean="0">
                <a:solidFill>
                  <a:srgbClr val="000000"/>
                </a:solidFill>
              </a:rPr>
              <a:t>If </a:t>
            </a:r>
            <a:r>
              <a:rPr lang="en-US" sz="1800" dirty="0">
                <a:solidFill>
                  <a:srgbClr val="000000"/>
                </a:solidFill>
              </a:rPr>
              <a:t>you divided both sides by 3 then write </a:t>
            </a:r>
            <a:r>
              <a:rPr lang="en-US" sz="1800" dirty="0" smtClean="0">
                <a:solidFill>
                  <a:srgbClr val="000000"/>
                </a:solidFill>
              </a:rPr>
              <a:t>x3.</a:t>
            </a:r>
            <a:endParaRPr lang="en-US" sz="1800" dirty="0">
              <a:solidFill>
                <a:srgbClr val="0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72263" y="5505232"/>
            <a:ext cx="222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Now hand the sheet to your partner. </a:t>
            </a:r>
          </a:p>
        </p:txBody>
      </p:sp>
    </p:spTree>
    <p:extLst>
      <p:ext uri="{BB962C8B-B14F-4D97-AF65-F5344CB8AC3E}">
        <p14:creationId xmlns:p14="http://schemas.microsoft.com/office/powerpoint/2010/main" val="1616350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Rockwell" charset="0"/>
                <a:ea typeface="ＭＳ Ｐゴシック" charset="0"/>
              </a:rPr>
              <a:t>Working Together: Solving Equations</a:t>
            </a:r>
          </a:p>
        </p:txBody>
      </p:sp>
      <p:sp>
        <p:nvSpPr>
          <p:cNvPr id="12290" name="Slide Number Placeholder 2"/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800">
                <a:solidFill>
                  <a:srgbClr val="898989"/>
                </a:solidFill>
              </a:rPr>
              <a:t>P-</a:t>
            </a:r>
            <a:fld id="{3BC48E69-C49A-B846-ADC9-1EE1D20DCF15}" type="slidenum">
              <a:rPr lang="en-US" sz="800">
                <a:solidFill>
                  <a:srgbClr val="898989"/>
                </a:solidFill>
              </a:rPr>
              <a:pPr eaLnBrk="1" hangingPunct="1"/>
              <a:t>3</a:t>
            </a:fld>
            <a:endParaRPr lang="en-US" sz="800">
              <a:solidFill>
                <a:srgbClr val="898989"/>
              </a:solidFill>
            </a:endParaRPr>
          </a:p>
        </p:txBody>
      </p:sp>
      <p:sp>
        <p:nvSpPr>
          <p:cNvPr id="12291" name="TextBox 3"/>
          <p:cNvSpPr txBox="1">
            <a:spLocks noChangeArrowheads="1"/>
          </p:cNvSpPr>
          <p:nvPr/>
        </p:nvSpPr>
        <p:spPr bwMode="auto">
          <a:xfrm>
            <a:off x="611188" y="1284288"/>
            <a:ext cx="8075612" cy="41472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>
              <a:spcBef>
                <a:spcPts val="1200"/>
              </a:spcBef>
              <a:buFont typeface="Arial" charset="0"/>
              <a:buAutoNum type="arabicPeriod"/>
            </a:pPr>
            <a:r>
              <a:rPr lang="en-US" dirty="0"/>
              <a:t>Ask your partner to solve each equation.</a:t>
            </a:r>
          </a:p>
          <a:p>
            <a:pPr lvl="1" eaLnBrk="1" hangingPunct="1">
              <a:spcBef>
                <a:spcPts val="900"/>
              </a:spcBef>
              <a:buFont typeface="Arial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olve </a:t>
            </a:r>
            <a:r>
              <a:rPr lang="en-US" dirty="0"/>
              <a:t>one equation using the operations provided;</a:t>
            </a:r>
          </a:p>
          <a:p>
            <a:pPr lvl="1" eaLnBrk="1" hangingPunct="1">
              <a:spcBef>
                <a:spcPts val="900"/>
              </a:spcBef>
              <a:buFont typeface="Arial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olve </a:t>
            </a:r>
            <a:r>
              <a:rPr lang="en-US" dirty="0"/>
              <a:t>the same equation using a different method</a:t>
            </a:r>
            <a:r>
              <a:rPr lang="en-US" dirty="0" smtClean="0"/>
              <a:t>.</a:t>
            </a:r>
            <a:endParaRPr lang="en-US" dirty="0"/>
          </a:p>
          <a:p>
            <a:pPr eaLnBrk="1" hangingPunct="1">
              <a:spcBef>
                <a:spcPts val="900"/>
              </a:spcBef>
              <a:spcAft>
                <a:spcPts val="900"/>
              </a:spcAft>
              <a:buFont typeface="Arial" charset="0"/>
              <a:buAutoNum type="arabicPeriod" startAt="2"/>
            </a:pPr>
            <a:r>
              <a:rPr lang="en-US" dirty="0" smtClean="0"/>
              <a:t>Help </a:t>
            </a:r>
            <a:r>
              <a:rPr lang="en-US" dirty="0"/>
              <a:t>your partner if they become stuck</a:t>
            </a:r>
            <a:r>
              <a:rPr lang="en-US" dirty="0" smtClean="0"/>
              <a:t>.</a:t>
            </a:r>
            <a:endParaRPr lang="en-US" dirty="0"/>
          </a:p>
          <a:p>
            <a:pPr eaLnBrk="1" hangingPunct="1">
              <a:spcBef>
                <a:spcPts val="900"/>
              </a:spcBef>
              <a:spcAft>
                <a:spcPts val="1200"/>
              </a:spcAft>
              <a:buFont typeface="Arial" charset="0"/>
              <a:buAutoNum type="arabicPeriod" startAt="2"/>
            </a:pPr>
            <a:r>
              <a:rPr lang="en-US" dirty="0"/>
              <a:t>If your partner</a:t>
            </a:r>
            <a:r>
              <a:rPr lang="en-GB" dirty="0"/>
              <a:t>’</a:t>
            </a:r>
            <a:r>
              <a:rPr lang="en-US" altLang="ja-JP" dirty="0"/>
              <a:t>s answers are different from yours, ask for an explanation. If you still </a:t>
            </a:r>
            <a:r>
              <a:rPr lang="en-US" altLang="ja-JP" dirty="0" smtClean="0"/>
              <a:t>don</a:t>
            </a:r>
            <a:r>
              <a:rPr lang="en-GB" altLang="ja-JP" dirty="0" smtClean="0"/>
              <a:t>’</a:t>
            </a:r>
            <a:r>
              <a:rPr lang="en-US" altLang="ja-JP" dirty="0" smtClean="0"/>
              <a:t>t </a:t>
            </a:r>
            <a:r>
              <a:rPr lang="en-US" altLang="ja-JP" dirty="0"/>
              <a:t>agree, explain your own thinking.</a:t>
            </a:r>
            <a:endParaRPr lang="en-US" altLang="ja-JP" dirty="0">
              <a:solidFill>
                <a:srgbClr val="000000"/>
              </a:solidFill>
            </a:endParaRPr>
          </a:p>
          <a:p>
            <a:pPr algn="ctr" eaLnBrk="1" hangingPunct="1">
              <a:spcAft>
                <a:spcPts val="1200"/>
              </a:spcAft>
              <a:buClr>
                <a:schemeClr val="tx2"/>
              </a:buClr>
            </a:pPr>
            <a:r>
              <a:rPr lang="en-US" b="1" dirty="0" smtClean="0">
                <a:solidFill>
                  <a:srgbClr val="800000"/>
                </a:solidFill>
              </a:rPr>
              <a:t/>
            </a:r>
            <a:br>
              <a:rPr lang="en-US" b="1" dirty="0" smtClean="0">
                <a:solidFill>
                  <a:srgbClr val="800000"/>
                </a:solidFill>
              </a:rPr>
            </a:br>
            <a:r>
              <a:rPr lang="en-US" b="1" dirty="0" smtClean="0">
                <a:solidFill>
                  <a:srgbClr val="800000"/>
                </a:solidFill>
              </a:rPr>
              <a:t>It </a:t>
            </a:r>
            <a:r>
              <a:rPr lang="en-US" b="1" dirty="0">
                <a:solidFill>
                  <a:srgbClr val="800000"/>
                </a:solidFill>
              </a:rPr>
              <a:t>is important that you both agree on the answers.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/>
          <p:nvPr/>
        </p:nvPicPr>
        <p:blipFill rotWithShape="1">
          <a:blip r:embed="rId2"/>
          <a:srcRect l="15291" t="26039" r="64654" b="31302"/>
          <a:stretch/>
        </p:blipFill>
        <p:spPr bwMode="auto">
          <a:xfrm>
            <a:off x="523875" y="1417985"/>
            <a:ext cx="5613400" cy="47014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Sheet: Solving Equations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P-</a:t>
            </a:r>
            <a:fld id="{DBF38E7F-7B98-9547-9B01-A2B69D124CE1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Left Arrow 4"/>
          <p:cNvSpPr/>
          <p:nvPr/>
        </p:nvSpPr>
        <p:spPr>
          <a:xfrm>
            <a:off x="3003550" y="1925340"/>
            <a:ext cx="3295650" cy="565150"/>
          </a:xfrm>
          <a:prstGeom prst="lef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Left Arrow 6"/>
          <p:cNvSpPr/>
          <p:nvPr/>
        </p:nvSpPr>
        <p:spPr>
          <a:xfrm>
            <a:off x="5816600" y="3117850"/>
            <a:ext cx="635000" cy="565150"/>
          </a:xfrm>
          <a:prstGeom prst="lef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451600" y="1746250"/>
            <a:ext cx="2222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Solve the equation using the given operations here.</a:t>
            </a:r>
            <a:endParaRPr lang="en-US" sz="1800" dirty="0"/>
          </a:p>
        </p:txBody>
      </p:sp>
      <p:sp>
        <p:nvSpPr>
          <p:cNvPr id="11" name="TextBox 10"/>
          <p:cNvSpPr txBox="1"/>
          <p:nvPr/>
        </p:nvSpPr>
        <p:spPr>
          <a:xfrm>
            <a:off x="6451600" y="3024485"/>
            <a:ext cx="2222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Solve the equation using a different method here.</a:t>
            </a:r>
            <a:endParaRPr lang="en-US" sz="1800" dirty="0"/>
          </a:p>
        </p:txBody>
      </p:sp>
      <p:sp>
        <p:nvSpPr>
          <p:cNvPr id="12" name="Left Arrow 11"/>
          <p:cNvSpPr/>
          <p:nvPr/>
        </p:nvSpPr>
        <p:spPr>
          <a:xfrm>
            <a:off x="3155950" y="5278061"/>
            <a:ext cx="3295650" cy="565150"/>
          </a:xfrm>
          <a:prstGeom prst="leftArrow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604000" y="5196880"/>
            <a:ext cx="2222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Check your answers here.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36471061"/>
      </p:ext>
    </p:extLst>
  </p:cSld>
  <p:clrMapOvr>
    <a:masterClrMapping/>
  </p:clrMapOvr>
</p:sld>
</file>

<file path=ppt/theme/theme1.xml><?xml version="1.0" encoding="utf-8"?>
<a:theme xmlns:a="http://schemas.openxmlformats.org/drawingml/2006/main" name="MAP slides">
  <a:themeElements>
    <a:clrScheme name="Custom 1">
      <a:dk1>
        <a:sysClr val="windowText" lastClr="000000"/>
      </a:dk1>
      <a:lt1>
        <a:sysClr val="window" lastClr="FFFFFF"/>
      </a:lt1>
      <a:dk2>
        <a:srgbClr val="710E0E"/>
      </a:dk2>
      <a:lt2>
        <a:srgbClr val="FFFCF2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MAP slides.pot</Template>
  <TotalTime>774</TotalTime>
  <Words>231</Words>
  <Application>Microsoft Macintosh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MAP slides</vt:lpstr>
      <vt:lpstr>Building and Solving Complex Equations</vt:lpstr>
      <vt:lpstr>Building and Checking an Equation </vt:lpstr>
      <vt:lpstr>Using the Sheet: Solving Equations</vt:lpstr>
      <vt:lpstr>Working Together: Solving Equations</vt:lpstr>
      <vt:lpstr>Using the Sheet: Solving Equations</vt:lpstr>
    </vt:vector>
  </TitlesOfParts>
  <Company>University of Nottingham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Solving Linear Equations in Two Variables</dc:title>
  <dc:creator>Daniel</dc:creator>
  <cp:lastModifiedBy>Shell Centre</cp:lastModifiedBy>
  <cp:revision>69</cp:revision>
  <cp:lastPrinted>2013-11-07T16:09:08Z</cp:lastPrinted>
  <dcterms:created xsi:type="dcterms:W3CDTF">2012-08-31T14:39:21Z</dcterms:created>
  <dcterms:modified xsi:type="dcterms:W3CDTF">2015-03-13T18:46:25Z</dcterms:modified>
</cp:coreProperties>
</file>