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8356DD-6674-644E-AD3D-3945ECB885F5}" type="datetime1">
              <a:rPr lang="en-US"/>
              <a:pPr>
                <a:defRPr/>
              </a:pPr>
              <a:t>02/03/2015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8D68F2-13A3-EE4A-89C8-F963CDABE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815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EB3A6B2-A7F4-4B4C-8A5F-5DDACF04D7ED}" type="datetime1">
              <a:rPr lang="en-US"/>
              <a:pPr>
                <a:defRPr/>
              </a:pPr>
              <a:t>02/03/2015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080E055A-2958-6C45-819F-8FFBD3764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733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48525" y="6161088"/>
            <a:ext cx="1054100" cy="266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538"/>
            <a:ext cx="8229600" cy="683847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66462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  <a:latin typeface="+mj-lt"/>
                <a:cs typeface="Times New Roman (Body)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62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297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538"/>
            <a:ext cx="8229600" cy="4963625"/>
          </a:xfrm>
        </p:spPr>
        <p:txBody>
          <a:bodyPr/>
          <a:lstStyle>
            <a:lvl1pPr>
              <a:defRPr sz="2800" b="1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153275" y="6151563"/>
            <a:ext cx="153352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58641009-00CB-0548-BDA6-95B972529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6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3692"/>
            <a:ext cx="4038600" cy="50124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3692"/>
            <a:ext cx="4038600" cy="50124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648450" y="6151563"/>
            <a:ext cx="2038350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540263DE-273D-6244-919F-9C970732E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4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887F54D9-89E7-2544-8272-7CF767A92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9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EF7AE780-2917-EE4A-8B25-D37D9AA80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4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73100"/>
          </a:xfrm>
          <a:prstGeom prst="rect">
            <a:avLst/>
          </a:prstGeom>
          <a:solidFill>
            <a:srgbClr val="6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19213"/>
            <a:ext cx="8229600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58063" y="6151563"/>
            <a:ext cx="1328737" cy="215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P-</a:t>
            </a:r>
            <a:fld id="{C08EEF96-9036-F44F-90AF-4CB409A196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10"/>
          <p:cNvSpPr>
            <a:spLocks noChangeArrowheads="1"/>
          </p:cNvSpPr>
          <p:nvPr/>
        </p:nvSpPr>
        <p:spPr bwMode="auto">
          <a:xfrm>
            <a:off x="2590800" y="6159500"/>
            <a:ext cx="3962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800" dirty="0" smtClean="0"/>
              <a:t>Representing Inequalities Graphically</a:t>
            </a:r>
            <a:endParaRPr lang="en-US" sz="800" dirty="0"/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457200" y="6159500"/>
            <a:ext cx="1457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800" dirty="0"/>
              <a:t>Projector </a:t>
            </a:r>
            <a:r>
              <a:rPr lang="en-US" sz="800" dirty="0" smtClean="0"/>
              <a:t>resources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3" r:id="rId4"/>
    <p:sldLayoutId id="2147483834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Rockwell"/>
          <a:ea typeface="ＭＳ Ｐゴシック" charset="-128"/>
          <a:cs typeface="Rockwel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b="1" kern="1200">
          <a:solidFill>
            <a:srgbClr val="6C0000"/>
          </a:solidFill>
          <a:latin typeface="+mj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j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j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457200" y="273050"/>
            <a:ext cx="8229600" cy="684213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</a:rPr>
              <a:t>Representing</a:t>
            </a:r>
            <a:r>
              <a:rPr lang="en-US" dirty="0" smtClean="0">
                <a:latin typeface="Rockwell" charset="0"/>
                <a:ea typeface="ＭＳ Ｐゴシック" charset="0"/>
              </a:rPr>
              <a:t> Inequalities Graphically</a:t>
            </a:r>
            <a:endParaRPr lang="en-US" dirty="0">
              <a:latin typeface="Rockwell" charset="0"/>
              <a:ea typeface="ＭＳ Ｐゴシック" charset="0"/>
            </a:endParaRPr>
          </a:p>
        </p:txBody>
      </p:sp>
      <p:sp>
        <p:nvSpPr>
          <p:cNvPr id="9218" name="Subtitle 2"/>
          <p:cNvSpPr>
            <a:spLocks noGrp="1"/>
          </p:cNvSpPr>
          <p:nvPr>
            <p:ph type="subTitle" idx="1"/>
          </p:nvPr>
        </p:nvSpPr>
        <p:spPr>
          <a:xfrm>
            <a:off x="1371600" y="2266950"/>
            <a:ext cx="6400800" cy="17526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Projector Resources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Hunting the Target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rgbClr val="898989"/>
                </a:solidFill>
              </a:rPr>
              <a:t>P-</a:t>
            </a:r>
            <a:fld id="{D8030594-50D4-9749-866C-82576EF9A471}" type="slidenum">
              <a:rPr lang="en-US" sz="800" smtClean="0">
                <a:solidFill>
                  <a:srgbClr val="898989"/>
                </a:solidFill>
              </a:rPr>
              <a:pPr eaLnBrk="1" hangingPunct="1"/>
              <a:t>1</a:t>
            </a:fld>
            <a:endParaRPr lang="en-US" sz="800" dirty="0">
              <a:solidFill>
                <a:srgbClr val="898989"/>
              </a:solidFill>
            </a:endParaRPr>
          </a:p>
        </p:txBody>
      </p:sp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4570413" y="20780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  <p:pic>
        <p:nvPicPr>
          <p:cNvPr id="10245" name="Picture 7" descr="6by6Gri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63" y="1092200"/>
            <a:ext cx="5576887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24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Give Us a Clue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rgbClr val="898989"/>
                </a:solidFill>
              </a:rPr>
              <a:t>P-</a:t>
            </a:r>
            <a:fld id="{9A7ACDB7-8797-CF45-BFCF-018C6BAC5BAC}" type="slidenum">
              <a:rPr lang="en-US" sz="800" smtClean="0">
                <a:solidFill>
                  <a:srgbClr val="898989"/>
                </a:solidFill>
              </a:rPr>
              <a:pPr eaLnBrk="1" hangingPunct="1"/>
              <a:t>2</a:t>
            </a:fld>
            <a:endParaRPr lang="en-US" sz="800" dirty="0">
              <a:solidFill>
                <a:srgbClr val="898989"/>
              </a:solidFill>
            </a:endParaRPr>
          </a:p>
        </p:txBody>
      </p:sp>
      <p:pic>
        <p:nvPicPr>
          <p:cNvPr id="11268" name="Picture 3" descr="8by8Gri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935038"/>
            <a:ext cx="5195888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12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to play the game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P-</a:t>
            </a:r>
            <a:fld id="{EF7AE780-2917-EE4A-8B25-D37D9AA80F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194609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/>
              <a:t>Take </a:t>
            </a:r>
            <a:r>
              <a:rPr lang="en-US" sz="2000" dirty="0" smtClean="0"/>
              <a:t>turns </a:t>
            </a:r>
            <a:r>
              <a:rPr lang="en-US" sz="2000" dirty="0"/>
              <a:t>to figure out the inequalities for each region of the twelve small graphs. </a:t>
            </a:r>
            <a:endParaRPr lang="en-GB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Once you have done this, explain to your partner how you came to your decision.</a:t>
            </a:r>
            <a:endParaRPr lang="en-GB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Your partner should either explain that reasoning again in his or her own words, or challenge the reasons you gave.</a:t>
            </a:r>
            <a:endParaRPr lang="en-GB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You need to agree </a:t>
            </a:r>
            <a:r>
              <a:rPr lang="en-US" sz="2000" dirty="0" smtClean="0"/>
              <a:t>on</a:t>
            </a:r>
            <a:r>
              <a:rPr lang="en-US" sz="2000" dirty="0"/>
              <a:t> </a:t>
            </a:r>
            <a:r>
              <a:rPr lang="en-US" sz="2000" dirty="0" smtClean="0"/>
              <a:t>and </a:t>
            </a:r>
            <a:r>
              <a:rPr lang="en-US" sz="2000" b="1" dirty="0"/>
              <a:t>both</a:t>
            </a:r>
            <a:r>
              <a:rPr lang="en-US" sz="2000" dirty="0"/>
              <a:t> be able to </a:t>
            </a:r>
            <a:r>
              <a:rPr lang="en-US" sz="2000" dirty="0" smtClean="0"/>
              <a:t>explain </a:t>
            </a:r>
            <a:r>
              <a:rPr lang="en-US" sz="2000" dirty="0"/>
              <a:t>the inequalities for each region of each graph.</a:t>
            </a:r>
            <a:endParaRPr lang="en-GB" sz="2000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Make sure you write all the inequalities on your own copy of</a:t>
            </a:r>
            <a:r>
              <a:rPr lang="en-US" sz="2000" i="1" dirty="0"/>
              <a:t> Give Us a Clue</a:t>
            </a:r>
            <a:r>
              <a:rPr lang="en-US" sz="2000" i="1" dirty="0" smtClean="0"/>
              <a:t>!</a:t>
            </a:r>
          </a:p>
          <a:p>
            <a:pPr algn="ctr">
              <a:spcAft>
                <a:spcPts val="1200"/>
              </a:spcAft>
            </a:pPr>
            <a:r>
              <a:rPr lang="en-US" sz="2000" dirty="0"/>
              <a:t>There is no need to shade the graphs</a:t>
            </a:r>
            <a:r>
              <a:rPr lang="en-US" sz="2000" dirty="0" smtClean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037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Playing the Game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rgbClr val="898989"/>
                </a:solidFill>
              </a:rPr>
              <a:t>P-</a:t>
            </a:r>
            <a:fld id="{CDE3BCB1-51D4-8043-9988-4D3695FBFF75}" type="slidenum">
              <a:rPr lang="en-US" sz="800" smtClean="0">
                <a:solidFill>
                  <a:srgbClr val="898989"/>
                </a:solidFill>
              </a:rPr>
              <a:pPr eaLnBrk="1" hangingPunct="1"/>
              <a:t>4</a:t>
            </a:fld>
            <a:endParaRPr lang="en-US" sz="800" dirty="0">
              <a:solidFill>
                <a:srgbClr val="898989"/>
              </a:solidFill>
            </a:endParaRP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457200" y="1112838"/>
            <a:ext cx="8396288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One of you will be the target picker and the other the target hunter.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The target picker decides on the position of the target and gives the	clues. 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When giving clues, the target picker can use any inequality sign (≤, &lt;, ≥, &gt;), 	but not the </a:t>
            </a:r>
            <a:r>
              <a:rPr lang="en-GB" sz="1800" dirty="0" smtClean="0"/>
              <a:t>‘</a:t>
            </a:r>
            <a:r>
              <a:rPr lang="en-US" sz="1800" dirty="0" smtClean="0"/>
              <a:t>=</a:t>
            </a:r>
            <a:r>
              <a:rPr lang="en-GB" sz="1800" dirty="0" smtClean="0"/>
              <a:t>‘</a:t>
            </a:r>
            <a:r>
              <a:rPr lang="en-US" sz="1800" dirty="0" smtClean="0"/>
              <a:t> </a:t>
            </a:r>
            <a:r>
              <a:rPr lang="en-US" sz="1800" dirty="0"/>
              <a:t>sign. Try to give helpful clues!</a:t>
            </a:r>
            <a:br>
              <a:rPr lang="en-US" sz="1800" dirty="0"/>
            </a:br>
            <a:r>
              <a:rPr lang="en-US" sz="1800" dirty="0"/>
              <a:t>As you give the clues,	write them as a list on your mini-whiteboard.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The target hunter uses the clues to find the target.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The aim of the game for both partners, is to find the target in the least number of tries.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Both partners must use a blank grid to keep track of the clues that are given. </a:t>
            </a:r>
            <a:endParaRPr lang="en-GB" sz="1800" dirty="0"/>
          </a:p>
          <a:p>
            <a:pPr marL="449263" lvl="1" indent="-449263">
              <a:spcBef>
                <a:spcPts val="1200"/>
              </a:spcBef>
              <a:spcAft>
                <a:spcPts val="1200"/>
              </a:spcAft>
              <a:buClr>
                <a:srgbClr val="800000"/>
              </a:buClr>
              <a:buFont typeface="+mj-lt"/>
              <a:buAutoNum type="arabicPeriod"/>
              <a:tabLst>
                <a:tab pos="449263" algn="l"/>
              </a:tabLst>
            </a:pPr>
            <a:r>
              <a:rPr lang="en-US" sz="1800" dirty="0"/>
              <a:t>Each time a clue is given, shade out the region where the target cannot be   	located.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72985398"/>
      </p:ext>
    </p:extLst>
  </p:cSld>
  <p:clrMapOvr>
    <a:masterClrMapping/>
  </p:clrMapOvr>
</p:sld>
</file>

<file path=ppt/theme/theme1.xml><?xml version="1.0" encoding="utf-8"?>
<a:theme xmlns:a="http://schemas.openxmlformats.org/drawingml/2006/main" name="New_Slides_Template">
  <a:themeElements>
    <a:clrScheme name="Custom 1">
      <a:dk1>
        <a:sysClr val="windowText" lastClr="000000"/>
      </a:dk1>
      <a:lt1>
        <a:sysClr val="window" lastClr="FFFFFF"/>
      </a:lt1>
      <a:dk2>
        <a:srgbClr val="710E0E"/>
      </a:dk2>
      <a:lt2>
        <a:srgbClr val="FFFCF2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New_Slides_Template.pot</Template>
  <TotalTime>129</TotalTime>
  <Words>161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New_Slides_Template</vt:lpstr>
      <vt:lpstr>Representing Inequalities Graphically</vt:lpstr>
      <vt:lpstr>Hunting the Target</vt:lpstr>
      <vt:lpstr>Give Us a Clue</vt:lpstr>
      <vt:lpstr>Preparing to play the game</vt:lpstr>
      <vt:lpstr>Playing the Game</vt:lpstr>
    </vt:vector>
  </TitlesOfParts>
  <Manager/>
  <Company>University of Nottingham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Linear Equations in Two Variables </dc:title>
  <dc:subject/>
  <dc:creator>Daniel</dc:creator>
  <cp:keywords/>
  <dc:description/>
  <cp:lastModifiedBy>Shell Centre</cp:lastModifiedBy>
  <cp:revision>30</cp:revision>
  <cp:lastPrinted>2015-03-02T16:00:34Z</cp:lastPrinted>
  <dcterms:created xsi:type="dcterms:W3CDTF">2011-01-17T10:52:53Z</dcterms:created>
  <dcterms:modified xsi:type="dcterms:W3CDTF">2015-03-02T16:05:28Z</dcterms:modified>
  <cp:category/>
</cp:coreProperties>
</file>